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8" r:id="rId12"/>
    <p:sldId id="269" r:id="rId13"/>
    <p:sldId id="271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E1803-FBC4-4B5B-9AE9-DC7E71A6AB67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54E54B3F-E6D2-456B-BD13-2A1D284301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9132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E1803-FBC4-4B5B-9AE9-DC7E71A6AB67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4E54B3F-E6D2-456B-BD13-2A1D284301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6683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E1803-FBC4-4B5B-9AE9-DC7E71A6AB67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4E54B3F-E6D2-456B-BD13-2A1D284301DE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36036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E1803-FBC4-4B5B-9AE9-DC7E71A6AB67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4E54B3F-E6D2-456B-BD13-2A1D284301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55028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E1803-FBC4-4B5B-9AE9-DC7E71A6AB67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4E54B3F-E6D2-456B-BD13-2A1D284301DE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642978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E1803-FBC4-4B5B-9AE9-DC7E71A6AB67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4E54B3F-E6D2-456B-BD13-2A1D284301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002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E1803-FBC4-4B5B-9AE9-DC7E71A6AB67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54B3F-E6D2-456B-BD13-2A1D284301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74381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E1803-FBC4-4B5B-9AE9-DC7E71A6AB67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54B3F-E6D2-456B-BD13-2A1D284301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0242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E1803-FBC4-4B5B-9AE9-DC7E71A6AB67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54B3F-E6D2-456B-BD13-2A1D284301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0386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E1803-FBC4-4B5B-9AE9-DC7E71A6AB67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4E54B3F-E6D2-456B-BD13-2A1D284301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6395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E1803-FBC4-4B5B-9AE9-DC7E71A6AB67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4E54B3F-E6D2-456B-BD13-2A1D284301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5966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E1803-FBC4-4B5B-9AE9-DC7E71A6AB67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4E54B3F-E6D2-456B-BD13-2A1D284301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23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E1803-FBC4-4B5B-9AE9-DC7E71A6AB67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54B3F-E6D2-456B-BD13-2A1D284301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702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E1803-FBC4-4B5B-9AE9-DC7E71A6AB67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54B3F-E6D2-456B-BD13-2A1D284301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2078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E1803-FBC4-4B5B-9AE9-DC7E71A6AB67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54B3F-E6D2-456B-BD13-2A1D284301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9609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E1803-FBC4-4B5B-9AE9-DC7E71A6AB67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4E54B3F-E6D2-456B-BD13-2A1D284301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6252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CE1803-FBC4-4B5B-9AE9-DC7E71A6AB67}" type="datetimeFigureOut">
              <a:rPr lang="en-IN" smtClean="0"/>
              <a:t>10-12-2024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54E54B3F-E6D2-456B-BD13-2A1D284301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3436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ank-you-letters-2204270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9C29F-5BFE-19E7-2E81-B97998A48E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err="1"/>
              <a:t>CytoAutoCluster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7FD81F-55CD-A58D-6D4B-0E3E12FEDB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A Study of Mass Cytometry in Cells</a:t>
            </a:r>
          </a:p>
        </p:txBody>
      </p:sp>
    </p:spTree>
    <p:extLst>
      <p:ext uri="{BB962C8B-B14F-4D97-AF65-F5344CB8AC3E}">
        <p14:creationId xmlns:p14="http://schemas.microsoft.com/office/powerpoint/2010/main" val="2352449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7C601-46EC-2CCE-6847-C7E805D67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Machine Learning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6E583-D93C-7511-7E2F-3B901AEBA1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62434" y="1264554"/>
            <a:ext cx="9929566" cy="5593445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Logistic Regression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Acts as a baseline model to compare more complex techniques.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interpretable results by estimating the relationship between features and the target variable using a linear decision boundary.</a:t>
            </a:r>
          </a:p>
          <a:p>
            <a:pPr>
              <a:lnSpc>
                <a:spcPct val="150000"/>
              </a:lnSpc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(Extreme Gradient Boosting)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robust classification or regression performance by combining the predictions of weak learners (decision trees) sequentially.</a:t>
            </a:r>
          </a:p>
          <a:p>
            <a:pPr>
              <a:lnSpc>
                <a:spcPct val="150000"/>
              </a:lnSpc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Future Goal: Advanced Modeling Strategies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Autoencoders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143000" lvl="2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type of neural network designed for unsupervised learning and dimensionality reduction.</a:t>
            </a:r>
          </a:p>
          <a:p>
            <a:pPr marL="1143000" lvl="2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Learns compressed representations of input data, enabling efficient feature extraction.</a:t>
            </a:r>
          </a:p>
        </p:txBody>
      </p:sp>
    </p:spTree>
    <p:extLst>
      <p:ext uri="{BB962C8B-B14F-4D97-AF65-F5344CB8AC3E}">
        <p14:creationId xmlns:p14="http://schemas.microsoft.com/office/powerpoint/2010/main" val="994487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EDBA7-CB6F-9BFA-5AB8-130AEA3AD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Semi-Supervised Learning and Metrics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65DFE3F-1E7A-D786-D1B6-616F40666D2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384981" y="1802444"/>
            <a:ext cx="9807019" cy="44399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Semi-supervised techniques with Autoencoders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Crucial for scenarios with limited labelled data, improving feature quality and model performance while reducing noise.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Enables scalable analysis in domains like biomedical research, where labelled data is costly or scarce.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Performance Metrics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 a comprehensive understanding of model strengths and weaknesses.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Help fine-tune models, compare multiple approaches, and ensuring reliability for deployment.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67794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FF21B-D60F-77AC-705D-70F5B029D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Visualizations and </a:t>
            </a:r>
            <a:r>
              <a:rPr lang="en-IN" dirty="0" err="1"/>
              <a:t>Gradio</a:t>
            </a:r>
            <a:r>
              <a:rPr lang="en-IN" dirty="0"/>
              <a:t> demo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26B3EF4-F3BA-412D-981D-7F4DFD796A4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2486" y="2061660"/>
            <a:ext cx="9722177" cy="29344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Final t-SNE Visualization: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Post-modeling clustering results. 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Gradio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Demo: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Interactive interface for predictions and analysis. 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EEE1C89-2270-4689-4B2E-16B703FC25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8771" y="1500225"/>
            <a:ext cx="3971827" cy="2934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27564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freecompress-CytoAutoCluster">
            <a:hlinkClick r:id="" action="ppaction://media"/>
            <a:extLst>
              <a:ext uri="{FF2B5EF4-FFF2-40B4-BE49-F238E27FC236}">
                <a16:creationId xmlns:a16="http://schemas.microsoft.com/office/drawing/2014/main" id="{35ECE455-9B35-40EB-875D-1F2F25F4C6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109" y="716438"/>
            <a:ext cx="12012890" cy="5690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860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3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40400F3-1281-8032-2903-C149AF093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874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483A7-ECB3-0C83-5315-FA80D80D4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err="1"/>
              <a:t>Tabel</a:t>
            </a:r>
            <a:r>
              <a:rPr lang="en-IN" dirty="0"/>
              <a:t> of Contents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9B2D635-FF06-55D4-C5D7-66E94CB5F82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589211" y="2155233"/>
            <a:ext cx="6403959" cy="37343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Project Overview 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Selecting the Right Dataset 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EDA Techniques 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Visualizing Data 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Corruption and Splitting 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Machine Learning Models 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Semi-Supervised Learning &amp; Metrics 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Visualizations and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Gradio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Demo </a:t>
            </a:r>
          </a:p>
        </p:txBody>
      </p:sp>
    </p:spTree>
    <p:extLst>
      <p:ext uri="{BB962C8B-B14F-4D97-AF65-F5344CB8AC3E}">
        <p14:creationId xmlns:p14="http://schemas.microsoft.com/office/powerpoint/2010/main" val="422686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A618A-0D56-F334-198A-88B3DF1FD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91311-235F-5A4A-9889-DAD6FC098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9514804" cy="4724400"/>
          </a:xfrm>
        </p:spPr>
        <p:txBody>
          <a:bodyPr>
            <a:noAutofit/>
          </a:bodyPr>
          <a:lstStyle/>
          <a:p>
            <a:r>
              <a:rPr lang="en-US" sz="17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CytoAutoCluster</a:t>
            </a:r>
            <a:r>
              <a:rPr lang="en-US" sz="17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a sophisticated tool for grouping cells according to specific traits. Semi-supervised learning improves clustering accuracy and computational efficiency, offering important insights into cellular data.</a:t>
            </a:r>
            <a:b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7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Main characteristics:-</a:t>
            </a:r>
            <a:b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7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Semi-supervised learning uses both labeled and unlabeled data to improve clustering precision.</a:t>
            </a:r>
            <a:b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7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Effective Cell Grouping: Divides cells into separate clusters according to subtle characteristics.</a:t>
            </a:r>
            <a:b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7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Designed for efficiency: Processes extensive data sets quickly and accurately.</a:t>
            </a:r>
            <a:b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7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Interpretability: Clearly illustrates and provides explanations for cluster distributions.</a:t>
            </a:r>
            <a:b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7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Scalability: Handles extensive, intricate datasets while maintaining performance.</a:t>
            </a:r>
            <a:endParaRPr lang="en-IN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5976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3303B-EF62-D7A9-6EFD-9C3C3FA49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Selecting a Right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D3C94-2B19-14C7-889D-B28BB7C3A3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Criteria for dataset selection: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Documentation and context.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samples and feature types.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Checking for biases.</a:t>
            </a:r>
          </a:p>
          <a:p>
            <a:pPr marL="0" indent="0"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•Conduct Exploratory Data Analysis (EDA) to confirm dataset suitability.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6368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54B14-6D1C-66B8-37AA-5511101F4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EDA Techniques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3AD25-C361-BFDA-CF74-AAFB63ABE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7847" y="1376313"/>
            <a:ext cx="9166765" cy="5481687"/>
          </a:xfrm>
        </p:spPr>
        <p:txBody>
          <a:bodyPr>
            <a:normAutofit/>
          </a:bodyPr>
          <a:lstStyle/>
          <a:p>
            <a:r>
              <a:rPr lang="en-US" sz="1400" b="1" dirty="0"/>
              <a:t>1. Null vs Non-Null Values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Visualization</a:t>
            </a:r>
            <a:r>
              <a:rPr lang="en-US" sz="1400" dirty="0"/>
              <a:t>: Bar Plot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Purpose</a:t>
            </a:r>
            <a:r>
              <a:rPr lang="en-US" sz="1400" dirty="0"/>
              <a:t>: Identify missing data to strategize imputation or removal.</a:t>
            </a:r>
          </a:p>
          <a:p>
            <a:r>
              <a:rPr lang="en-US" sz="1400" b="1" dirty="0"/>
              <a:t>2. Class Label Distribution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Visualization</a:t>
            </a:r>
            <a:r>
              <a:rPr lang="en-US" sz="1400" dirty="0"/>
              <a:t>: Bar Plot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Purpose</a:t>
            </a:r>
            <a:r>
              <a:rPr lang="en-US" sz="1400" dirty="0"/>
              <a:t>: Assess class balance to address potential bias.</a:t>
            </a:r>
          </a:p>
          <a:p>
            <a:pPr>
              <a:lnSpc>
                <a:spcPct val="150000"/>
              </a:lnSpc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Histograms of Numerical Features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Evaluate patterns like normality, skewness, and outliers.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Insights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Identify data trends and unusual observations.</a:t>
            </a:r>
          </a:p>
          <a:p>
            <a:pPr>
              <a:lnSpc>
                <a:spcPct val="150000"/>
              </a:lnSpc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Box Plots and Count Plots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Box Plots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Highlight distributions, medians, and outliers.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 Plots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Show frequency distribution for categorical variables.</a:t>
            </a:r>
          </a:p>
        </p:txBody>
      </p:sp>
    </p:spTree>
    <p:extLst>
      <p:ext uri="{BB962C8B-B14F-4D97-AF65-F5344CB8AC3E}">
        <p14:creationId xmlns:p14="http://schemas.microsoft.com/office/powerpoint/2010/main" val="81815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87398-067F-8914-A158-DCD0D6E4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Visualization of Data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70D6A86-DD1D-31D2-1757-EC7D6DD01B2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589212" y="1124216"/>
            <a:ext cx="9602788" cy="57963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Correlation Matrix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Heatmap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relationships and dependencies between numerical features.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Highlight positive and negative correlations that can impact model performance.</a:t>
            </a:r>
          </a:p>
          <a:p>
            <a:pPr>
              <a:lnSpc>
                <a:spcPct val="150000"/>
              </a:lnSpc>
            </a:pPr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Skewness and Kurtosis Analysis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Skewness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Measures asymmetry in the data distribution.</a:t>
            </a:r>
          </a:p>
          <a:p>
            <a:pPr marL="1143000" lvl="2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Positive Skew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Tail on the right (values concentrated on the left).</a:t>
            </a:r>
          </a:p>
          <a:p>
            <a:pPr marL="1143000" lvl="2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Negative Skew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Tail on the left (values concentrated on the right).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Kurtosis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Measures the "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tailedness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 of the distribution.</a:t>
            </a:r>
          </a:p>
          <a:p>
            <a:pPr marL="1143000" lvl="2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Kurtosis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Heavy tails and potential outliers.</a:t>
            </a:r>
          </a:p>
          <a:p>
            <a:pPr marL="1143000" lvl="2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Kurtosis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Light tails, indicating fewer extreme outliers.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207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411427-670F-C3B3-C9EB-59B378B14469}"/>
              </a:ext>
            </a:extLst>
          </p:cNvPr>
          <p:cNvSpPr txBox="1"/>
          <p:nvPr/>
        </p:nvSpPr>
        <p:spPr>
          <a:xfrm>
            <a:off x="1143001" y="1185149"/>
            <a:ext cx="9144785" cy="49939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t-SNE (t-Distributed Stochastic Neighbor Embedding) Visualization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Dimensionality reduction technique ideal for high-dimensional data.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Preserves local structure and forms visually interpretable clusters.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Useful for exploring data patterns and potential separability of classes.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Insights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Detects inherent clusters or overlaps between different classes.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Reveals hidden structures or anomalies that might not be apparent in the original feature space.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722BD65-5282-2B6C-E5EA-7FA2FEBBC8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5842" y="2262433"/>
            <a:ext cx="3638747" cy="2752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7150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AE32-1EF0-6A48-EDD5-EFCFD9BE8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Corruption and Splitting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CF506-968A-BA47-F32B-C7999FEA0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1" y="2133600"/>
            <a:ext cx="9354549" cy="47244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Binary Mask and Corrupted Data Analysis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Evaluate model robustness by introducing synthetic noise and missing values.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how well the model generalizes under real-world scenarios, such as incomplete or noisy data.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Techniques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Binary Masking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143000" lvl="2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Randomly mask certain data points to simulate missing values.</a:t>
            </a:r>
          </a:p>
          <a:p>
            <a:pPr marL="1143000" lvl="2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Helps models learn to ignore irrelevant or missing features during training.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Corruption Testing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143000" lvl="2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Introduce controlled noise to test the model’s resilience.</a:t>
            </a:r>
          </a:p>
          <a:p>
            <a:pPr marL="1143000" lvl="2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corruptions: Gaussian noise, random data shuffling, or feature dropouts.</a:t>
            </a:r>
          </a:p>
          <a:p>
            <a:pPr>
              <a:lnSpc>
                <a:spcPct val="150000"/>
              </a:lnSpc>
            </a:pPr>
            <a:endParaRPr lang="en-IN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6047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35D933A-E4F3-6DD4-8ABE-0BF096A7FDF1}"/>
              </a:ext>
            </a:extLst>
          </p:cNvPr>
          <p:cNvSpPr txBox="1"/>
          <p:nvPr/>
        </p:nvSpPr>
        <p:spPr>
          <a:xfrm>
            <a:off x="2463539" y="1329455"/>
            <a:ext cx="9728461" cy="46130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Data Splitting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 reliable model evaluation by training on one subset of data and testing on another.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Prevent overfitting and ensure generalization to unseen data.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Split Proportions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70% Training Data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143000" lvl="2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train the model and optimize its parameters.</a:t>
            </a:r>
          </a:p>
          <a:p>
            <a:pPr marL="1143000" lvl="2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Ensures the model learns underlying patterns effectively.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30% Testing Data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143000" lvl="2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Held out for model evaluation.</a:t>
            </a:r>
          </a:p>
          <a:p>
            <a:pPr marL="1143000" lvl="2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an unbiased assessment of model performance on unseen data.</a:t>
            </a:r>
          </a:p>
        </p:txBody>
      </p:sp>
    </p:spTree>
    <p:extLst>
      <p:ext uri="{BB962C8B-B14F-4D97-AF65-F5344CB8AC3E}">
        <p14:creationId xmlns:p14="http://schemas.microsoft.com/office/powerpoint/2010/main" val="33937107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232</TotalTime>
  <Words>829</Words>
  <Application>Microsoft Office PowerPoint</Application>
  <PresentationFormat>Widescreen</PresentationFormat>
  <Paragraphs>104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Century Gothic</vt:lpstr>
      <vt:lpstr>Times New Roman</vt:lpstr>
      <vt:lpstr>Wingdings 3</vt:lpstr>
      <vt:lpstr>Wisp</vt:lpstr>
      <vt:lpstr>CytoAutoCluster</vt:lpstr>
      <vt:lpstr>Tabel of Contents</vt:lpstr>
      <vt:lpstr>Project Overview</vt:lpstr>
      <vt:lpstr>Selecting a Right Dataset</vt:lpstr>
      <vt:lpstr>EDA Techniques </vt:lpstr>
      <vt:lpstr>Visualization of Data</vt:lpstr>
      <vt:lpstr>PowerPoint Presentation</vt:lpstr>
      <vt:lpstr>Data Corruption and Splitting</vt:lpstr>
      <vt:lpstr>PowerPoint Presentation</vt:lpstr>
      <vt:lpstr>Machine Learning Models</vt:lpstr>
      <vt:lpstr>Semi-Supervised Learning and Metrics</vt:lpstr>
      <vt:lpstr>Visualizations and Gradio demo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ANNEPU NAVEEN</dc:creator>
  <cp:lastModifiedBy>ANNEPU NAVEEN</cp:lastModifiedBy>
  <cp:revision>5</cp:revision>
  <dcterms:created xsi:type="dcterms:W3CDTF">2024-11-28T10:05:18Z</dcterms:created>
  <dcterms:modified xsi:type="dcterms:W3CDTF">2024-12-10T17:19:48Z</dcterms:modified>
</cp:coreProperties>
</file>

<file path=docProps/thumbnail.jpeg>
</file>